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embeddings/oleObject1.bin" ContentType="application/vnd.openxmlformats-officedocument.oleObject"/>
  <Override PartName="/ppt/legacyDocTextInfo.bin" ContentType="application/vnd.ms-office.legacyDocTextInfo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ms-office.legacyDiagramTex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88" r:id="rId3"/>
    <p:sldId id="274" r:id="rId4"/>
    <p:sldId id="287" r:id="rId5"/>
    <p:sldId id="267" r:id="rId6"/>
    <p:sldId id="279" r:id="rId7"/>
    <p:sldId id="262" r:id="rId8"/>
    <p:sldId id="282" r:id="rId9"/>
    <p:sldId id="263" r:id="rId10"/>
    <p:sldId id="269" r:id="rId11"/>
    <p:sldId id="285" r:id="rId12"/>
    <p:sldId id="266" r:id="rId13"/>
    <p:sldId id="258" r:id="rId14"/>
    <p:sldId id="272" r:id="rId15"/>
    <p:sldId id="283" r:id="rId16"/>
    <p:sldId id="256" r:id="rId17"/>
    <p:sldId id="284" r:id="rId18"/>
    <p:sldId id="259" r:id="rId19"/>
    <p:sldId id="286" r:id="rId20"/>
    <p:sldId id="268" r:id="rId21"/>
    <p:sldId id="264" r:id="rId22"/>
    <p:sldId id="271" r:id="rId23"/>
    <p:sldId id="270" r:id="rId24"/>
    <p:sldId id="265" r:id="rId25"/>
    <p:sldId id="275" r:id="rId26"/>
    <p:sldId id="278" r:id="rId27"/>
    <p:sldId id="280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6" autoAdjust="0"/>
  </p:normalViewPr>
  <p:slideViewPr>
    <p:cSldViewPr>
      <p:cViewPr varScale="1">
        <p:scale>
          <a:sx n="126" d="100"/>
          <a:sy n="126" d="100"/>
        </p:scale>
        <p:origin x="-35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06/relationships/legacyDocTextInfo" Target="legacyDocTextInfo.bin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DC95FE5-83FC-4A1E-8636-9797CB75B66F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4D7C7B-7F8D-4D8F-B82B-4FF1967ECE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4456E0-BDA8-4AE3-8CB6-C9A86598058A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D34973-1C27-4D6F-9443-20ACDABECF2C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2B478-5E83-4600-B0F1-23E0539C6B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4E5AC-B225-4CED-BCDB-E6B5E04FD747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B02DE-2217-4DA3-BD3C-EF2AD7810C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5BBEB-2F57-45E1-86A9-D9A9B03DD552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8F325-25FC-43AC-9F10-F92DB135F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D88C-13C7-47E2-8441-F4BD0A3B6356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15144-130C-4E6A-B355-DE44DDFF3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B50F73-B329-411E-8050-ADB55A8A9BF5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7639B-18EC-4660-9CC6-1A1BEC54F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E71D-0ED7-489B-8B15-261125152DBE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8D617-EE60-46A9-A265-86CB4903A7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D076D-BE7B-4F3E-BF1F-10A6B2B0F402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32325-6C19-48B9-B27A-C6AD49062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EF63A4-99A3-43D7-B741-8D01DF3C4330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852A9-FEF9-46B1-8025-A9EB7E848C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51E17-6F40-451B-96D6-87C30EA7F32C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74F69-2A4D-4E95-9FA4-8DEC6A7017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F2383-1B20-4E90-92D8-8EB3BEAC7123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13444-B8F5-459A-B0C7-C9F385E9BF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8796E-FF73-4C7E-A4D0-843B557F3C38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7D43C-506C-48F1-A79F-D1F11D9D2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15767-20D9-4089-A999-FA0851AE109D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E87C5-F72A-4C0C-B8E2-9FD85E29A4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DC3076-090D-4A6A-AE5E-B3C662A0B191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257AC-D282-4BD3-9DA3-FD51BE85A6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C7CE73-6767-4150-B188-C13F6E61F79D}" type="datetimeFigureOut">
              <a:rPr lang="ru-RU"/>
              <a:pPr>
                <a:defRPr/>
              </a:pPr>
              <a:t>08.12.2014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025403-6ACC-4AF5-B64A-B309459F6E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title"/>
          </p:nvPr>
        </p:nvSpPr>
        <p:spPr>
          <a:xfrm>
            <a:off x="107950" y="115888"/>
            <a:ext cx="9036050" cy="2017712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Старшая школа – начальная школа – детский сад </a:t>
            </a:r>
            <a:r>
              <a:rPr lang="ru-RU" altLang="ru-RU" sz="4900" smtClean="0"/>
              <a:t>вместе!</a:t>
            </a:r>
          </a:p>
        </p:txBody>
      </p:sp>
      <p:pic>
        <p:nvPicPr>
          <p:cNvPr id="3075" name="Рисунок 7" descr="DSCN06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844675"/>
            <a:ext cx="6203950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 descr="48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60350"/>
            <a:ext cx="4032250" cy="3024188"/>
          </a:xfrm>
        </p:spPr>
      </p:pic>
      <p:pic>
        <p:nvPicPr>
          <p:cNvPr id="12291" name="Picture 15" descr="51"/>
          <p:cNvPicPr>
            <a:picLocks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3573463"/>
            <a:ext cx="4032250" cy="3024187"/>
          </a:xfrm>
        </p:spPr>
      </p:pic>
      <p:pic>
        <p:nvPicPr>
          <p:cNvPr id="12292" name="Picture 16" descr="53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9338" y="3644900"/>
            <a:ext cx="3889375" cy="2917825"/>
          </a:xfrm>
        </p:spPr>
      </p:pic>
      <p:pic>
        <p:nvPicPr>
          <p:cNvPr id="12293" name="Picture 17" descr="F:\Кларина\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260350"/>
            <a:ext cx="424815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4" descr="5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260350"/>
            <a:ext cx="2432050" cy="3241675"/>
          </a:xfrm>
        </p:spPr>
      </p:pic>
      <p:pic>
        <p:nvPicPr>
          <p:cNvPr id="13315" name="Picture 2" descr="F:\Кларина\5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27538" y="188913"/>
            <a:ext cx="4427537" cy="3319462"/>
          </a:xfrm>
          <a:noFill/>
        </p:spPr>
      </p:pic>
      <p:pic>
        <p:nvPicPr>
          <p:cNvPr id="13316" name="Picture 3" descr="F:\Кларина\5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0225" y="3573463"/>
            <a:ext cx="4129088" cy="3095625"/>
          </a:xfrm>
          <a:noFill/>
        </p:spPr>
      </p:pic>
      <p:pic>
        <p:nvPicPr>
          <p:cNvPr id="13317" name="Picture 4" descr="F:\Кларина\4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822825" y="3573463"/>
            <a:ext cx="4129088" cy="3095625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36"/>
          <p:cNvPicPr>
            <a:picLocks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188" y="987425"/>
            <a:ext cx="3665537" cy="2546350"/>
          </a:xfrm>
        </p:spPr>
      </p:pic>
      <p:pic>
        <p:nvPicPr>
          <p:cNvPr id="14339" name="Picture 5" descr="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989013"/>
            <a:ext cx="3673475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3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752850"/>
            <a:ext cx="3940175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5" descr="4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87900" y="3789363"/>
            <a:ext cx="3971925" cy="2981325"/>
          </a:xfrm>
          <a:noFill/>
        </p:spPr>
      </p:pic>
      <p:sp>
        <p:nvSpPr>
          <p:cNvPr id="14342" name="Прямоугольник 7"/>
          <p:cNvSpPr>
            <a:spLocks noChangeArrowheads="1"/>
          </p:cNvSpPr>
          <p:nvPr/>
        </p:nvSpPr>
        <p:spPr bwMode="auto">
          <a:xfrm>
            <a:off x="250825" y="115888"/>
            <a:ext cx="88931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200"/>
              <a:t>Организация детско-родительского сообщества как средство развития познавательного интереса учащихся начальной школы.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33350" y="188913"/>
            <a:ext cx="8686800" cy="922337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Расширение представлений о мире, формирование гражданской позиции и патриотическое воспитание</a:t>
            </a:r>
            <a:r>
              <a:rPr lang="ru-RU" altLang="ru-RU" sz="2400" smtClean="0"/>
              <a:t>.</a:t>
            </a:r>
          </a:p>
        </p:txBody>
      </p:sp>
      <p:pic>
        <p:nvPicPr>
          <p:cNvPr id="15363" name="Содержимое 12" descr="thumb_100_911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3870325"/>
            <a:ext cx="2089150" cy="2782888"/>
          </a:xfrm>
        </p:spPr>
      </p:pic>
      <p:pic>
        <p:nvPicPr>
          <p:cNvPr id="15364" name="Рисунок 13" descr="thumb_100_91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1341438"/>
            <a:ext cx="3671887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Рисунок 14" descr="thumb_100_9119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268413"/>
            <a:ext cx="3240087" cy="243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 descr="100_86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789363"/>
            <a:ext cx="37973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908050"/>
          </a:xfrm>
        </p:spPr>
        <p:txBody>
          <a:bodyPr/>
          <a:lstStyle/>
          <a:p>
            <a:pPr eaLnBrk="1" hangingPunct="1"/>
            <a:r>
              <a:rPr lang="ru-RU" altLang="ru-RU" sz="4000" smtClean="0">
                <a:latin typeface="Arial" charset="0"/>
              </a:rPr>
              <a:t/>
            </a:r>
            <a:br>
              <a:rPr lang="ru-RU" altLang="ru-RU" sz="4000" smtClean="0">
                <a:latin typeface="Arial" charset="0"/>
              </a:rPr>
            </a:br>
            <a:r>
              <a:rPr lang="ru-RU" altLang="ru-RU" sz="4000" smtClean="0">
                <a:latin typeface="Arial" charset="0"/>
              </a:rPr>
              <a:t/>
            </a:r>
            <a:br>
              <a:rPr lang="ru-RU" altLang="ru-RU" sz="4000" smtClean="0">
                <a:latin typeface="Arial" charset="0"/>
              </a:rPr>
            </a:br>
            <a:r>
              <a:rPr lang="ru-RU" altLang="ru-RU" sz="2800" smtClean="0"/>
              <a:t> </a:t>
            </a:r>
            <a:r>
              <a:rPr lang="ru-RU" altLang="ru-RU" sz="2300" smtClean="0"/>
              <a:t>Развитие детской проектной деятельности в начальной школе с помощью инициирования и использования проектов старших классов. </a:t>
            </a:r>
            <a:r>
              <a:rPr lang="ru-RU" altLang="ru-RU" sz="4000" smtClean="0">
                <a:latin typeface="Arial" charset="0"/>
              </a:rPr>
              <a:t/>
            </a:r>
            <a:br>
              <a:rPr lang="ru-RU" altLang="ru-RU" sz="4000" smtClean="0">
                <a:latin typeface="Arial" charset="0"/>
              </a:rPr>
            </a:br>
            <a:r>
              <a:rPr lang="ru-RU" altLang="ru-RU" sz="4000" smtClean="0">
                <a:latin typeface="Arial" charset="0"/>
              </a:rPr>
              <a:t> </a:t>
            </a:r>
            <a:br>
              <a:rPr lang="ru-RU" altLang="ru-RU" sz="4000" smtClean="0">
                <a:latin typeface="Arial" charset="0"/>
              </a:rPr>
            </a:br>
            <a:endParaRPr lang="ru-RU" altLang="ru-RU" sz="4000" smtClean="0">
              <a:latin typeface="Arial" charset="0"/>
            </a:endParaRPr>
          </a:p>
        </p:txBody>
      </p:sp>
      <p:pic>
        <p:nvPicPr>
          <p:cNvPr id="16387" name="Содержимое 11" descr="100_83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052513"/>
            <a:ext cx="3673475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Содержимое 10" descr="100_83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5" y="1052513"/>
            <a:ext cx="364966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12" descr="100_836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375" y="3933825"/>
            <a:ext cx="3624263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6" descr="thumb_IMG_6051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43438" y="4005263"/>
            <a:ext cx="3960812" cy="2620962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26" descr="thumb_detsad6.jpg"/>
          <p:cNvPicPr>
            <a:picLocks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59338" y="333375"/>
            <a:ext cx="4032250" cy="3024188"/>
          </a:xfrm>
          <a:noFill/>
        </p:spPr>
      </p:pic>
      <p:pic>
        <p:nvPicPr>
          <p:cNvPr id="17411" name="Picture 9" descr="100_8776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51500" y="3429000"/>
            <a:ext cx="2432050" cy="3241675"/>
          </a:xfrm>
          <a:noFill/>
        </p:spPr>
      </p:pic>
      <p:pic>
        <p:nvPicPr>
          <p:cNvPr id="17412" name="Picture 15" descr="F:\конференция.фото\100_87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7663" y="3460750"/>
            <a:ext cx="2405062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4" descr="100_9319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396413" y="3213100"/>
            <a:ext cx="3960812" cy="2971800"/>
          </a:xfrm>
        </p:spPr>
      </p:pic>
      <p:pic>
        <p:nvPicPr>
          <p:cNvPr id="17414" name="Picture 14" descr="100_9319"/>
          <p:cNvPicPr>
            <a:picLocks noChangeAspect="1" noChangeArrowheads="1"/>
          </p:cNvPicPr>
          <p:nvPr>
            <p:ph sz="quarter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593850" y="1123950"/>
            <a:ext cx="2906713" cy="21812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Текст 4"/>
          <p:cNvSpPr>
            <a:spLocks noGrp="1"/>
          </p:cNvSpPr>
          <p:nvPr>
            <p:ph type="body" idx="1"/>
          </p:nvPr>
        </p:nvSpPr>
        <p:spPr>
          <a:xfrm>
            <a:off x="468313" y="0"/>
            <a:ext cx="8362950" cy="1125538"/>
          </a:xfrm>
        </p:spPr>
        <p:txBody>
          <a:bodyPr/>
          <a:lstStyle/>
          <a:p>
            <a:pPr algn="ctr" eaLnBrk="1" hangingPunct="1"/>
            <a:r>
              <a:rPr lang="ru-RU" altLang="ru-RU" sz="2600" b="0" smtClean="0"/>
              <a:t>Развитие умения моделировать с помощью индивидуальных и групповых проектов.</a:t>
            </a:r>
          </a:p>
        </p:txBody>
      </p:sp>
      <p:pic>
        <p:nvPicPr>
          <p:cNvPr id="18435" name="Picture 15" descr="100_93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96975"/>
            <a:ext cx="3527425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2" descr="100_93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5388" y="1125538"/>
            <a:ext cx="3167062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0" descr="100_87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2813" y="3644900"/>
            <a:ext cx="23241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1" descr="100_93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952875"/>
            <a:ext cx="3816350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F:\конференция.фото\100_88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3854450"/>
            <a:ext cx="3944937" cy="2959100"/>
          </a:xfrm>
          <a:noFill/>
        </p:spPr>
      </p:pic>
      <p:pic>
        <p:nvPicPr>
          <p:cNvPr id="19459" name="Picture 9" descr="F:\конференция.фото\100_88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60975" y="44450"/>
            <a:ext cx="2862263" cy="3816350"/>
          </a:xfrm>
          <a:noFill/>
        </p:spPr>
      </p:pic>
      <p:pic>
        <p:nvPicPr>
          <p:cNvPr id="19460" name="Picture 10" descr="F:\конференция.фото\100_88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95250"/>
            <a:ext cx="2808288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1" descr="F:\конференция.фото\100_88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4088" y="3933825"/>
            <a:ext cx="3803650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9" descr="thumb_100_93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3789363"/>
            <a:ext cx="3962400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10" descr="thumb_100_940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275" y="119697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7" descr="100_93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4375" y="3716338"/>
            <a:ext cx="40957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993900" y="125413"/>
            <a:ext cx="76914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Мастер – класс для малышей </a:t>
            </a:r>
            <a:br>
              <a:rPr lang="ru-RU" sz="4400" dirty="0">
                <a:latin typeface="+mj-lt"/>
                <a:ea typeface="+mj-ea"/>
                <a:cs typeface="+mj-cs"/>
              </a:rPr>
            </a:br>
            <a:r>
              <a:rPr lang="ru-RU" sz="4400" dirty="0">
                <a:latin typeface="+mj-lt"/>
                <a:ea typeface="+mj-ea"/>
                <a:cs typeface="+mj-cs"/>
              </a:rPr>
              <a:t>«Георгиевская лента»</a:t>
            </a:r>
          </a:p>
        </p:txBody>
      </p:sp>
      <p:pic>
        <p:nvPicPr>
          <p:cNvPr id="20486" name="Picture 8" descr="F:\конференция.фото\100_87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260350"/>
            <a:ext cx="2420938" cy="322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1507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1508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1509" name="Picture 3" descr="F:\конференция.фото\100_93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3644900"/>
            <a:ext cx="4040188" cy="3030538"/>
          </a:xfrm>
          <a:noFill/>
        </p:spPr>
      </p:pic>
      <p:pic>
        <p:nvPicPr>
          <p:cNvPr id="21510" name="Picture 4" descr="F:\конференция.фото\100_94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404813"/>
            <a:ext cx="4041775" cy="3030537"/>
          </a:xfrm>
          <a:noFill/>
        </p:spPr>
      </p:pic>
      <p:pic>
        <p:nvPicPr>
          <p:cNvPr id="21511" name="Picture 5" descr="F:\конференция.фото\100_9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04813"/>
            <a:ext cx="4092575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Рисунок 6" descr="thumb_P100042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0775" y="3716338"/>
            <a:ext cx="384333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/>
          </p:cNvSpPr>
          <p:nvPr>
            <p:ph type="body" idx="1"/>
          </p:nvPr>
        </p:nvSpPr>
        <p:spPr>
          <a:xfrm>
            <a:off x="0" y="765175"/>
            <a:ext cx="9144000" cy="4525963"/>
          </a:xfrm>
        </p:spPr>
        <p:txBody>
          <a:bodyPr>
            <a:normAutofit fontScale="77500" lnSpcReduction="20000"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ru-RU" altLang="ru-RU" sz="4800" dirty="0" smtClean="0">
                <a:latin typeface="Arial" charset="0"/>
              </a:rPr>
              <a:t>Педагогическое  проектирование </a:t>
            </a:r>
            <a:r>
              <a:rPr lang="ru-RU" altLang="ru-RU" sz="4800" dirty="0">
                <a:latin typeface="Arial" charset="0"/>
              </a:rPr>
              <a:t>в</a:t>
            </a:r>
            <a:r>
              <a:rPr lang="ru-RU" altLang="ru-RU" sz="4800" dirty="0" smtClean="0">
                <a:latin typeface="Arial" charset="0"/>
              </a:rPr>
              <a:t> начальной школе с целью развития познавательных способностей учащихся в соответствии с требованиями новых образовательных стандартов </a:t>
            </a:r>
          </a:p>
          <a:p>
            <a:pPr algn="ctr" eaLnBrk="1" hangingPunct="1">
              <a:buFont typeface="Arial" charset="0"/>
              <a:buNone/>
              <a:defRPr/>
            </a:pPr>
            <a:r>
              <a:rPr lang="ru-RU" altLang="ru-RU" sz="4800" dirty="0" smtClean="0">
                <a:latin typeface="Arial" charset="0"/>
              </a:rPr>
              <a:t>(В свете решения задач ФГОС НОО).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ru-RU" altLang="ru-RU" sz="2400" smtClean="0"/>
          </a:p>
        </p:txBody>
      </p:sp>
      <p:sp>
        <p:nvSpPr>
          <p:cNvPr id="22531" name="Rectangle 15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ru-RU" altLang="ru-RU" sz="2400" smtClean="0"/>
          </a:p>
        </p:txBody>
      </p:sp>
      <p:pic>
        <p:nvPicPr>
          <p:cNvPr id="22532" name="Picture 18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88" y="892175"/>
            <a:ext cx="36068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9" descr="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0338" y="836613"/>
            <a:ext cx="3579812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789363"/>
            <a:ext cx="40354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Содержимое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2536" name="Picture 10" descr="F:\Кларина\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3860800"/>
            <a:ext cx="3937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0" y="0"/>
            <a:ext cx="9685338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675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Интегрированные уроки  как средство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4400" dirty="0">
                <a:latin typeface="+mj-lt"/>
                <a:ea typeface="+mj-ea"/>
                <a:cs typeface="+mj-cs"/>
              </a:rPr>
              <a:t>развитие творческих способностей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3" descr="thumb_100_825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00438"/>
            <a:ext cx="4224337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7" descr="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42888"/>
            <a:ext cx="4068763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F:\Кларина\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836613"/>
            <a:ext cx="4159250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50825" y="0"/>
            <a:ext cx="4465638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normAutofit fontScale="90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dirty="0">
                <a:latin typeface="+mj-lt"/>
                <a:ea typeface="+mj-ea"/>
                <a:cs typeface="+mj-cs"/>
              </a:rPr>
              <a:t>Выявление и поддержка одаренных детей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Рисунок 5" descr="100_7161.jpg"/>
          <p:cNvPicPr>
            <a:picLocks noChangeAspect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3816350" cy="2862263"/>
          </a:xfrm>
          <a:noFill/>
        </p:spPr>
      </p:pic>
      <p:pic>
        <p:nvPicPr>
          <p:cNvPr id="24579" name="Picture 10" descr="14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003800" y="260350"/>
            <a:ext cx="3851275" cy="2887663"/>
          </a:xfrm>
        </p:spPr>
      </p:pic>
      <p:pic>
        <p:nvPicPr>
          <p:cNvPr id="24580" name="Picture 13" descr="18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3850" y="3417888"/>
            <a:ext cx="3816350" cy="2863850"/>
          </a:xfrm>
        </p:spPr>
      </p:pic>
      <p:pic>
        <p:nvPicPr>
          <p:cNvPr id="24581" name="Рисунок 4" descr="thumb_100_8266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964113" y="3471863"/>
            <a:ext cx="3784600" cy="2836862"/>
          </a:xfr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21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260350"/>
            <a:ext cx="3741738" cy="2806700"/>
          </a:xfrm>
        </p:spPr>
      </p:pic>
      <p:pic>
        <p:nvPicPr>
          <p:cNvPr id="25603" name="Picture 16" descr="25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32363" y="260350"/>
            <a:ext cx="3789362" cy="2843213"/>
          </a:xfrm>
        </p:spPr>
      </p:pic>
      <p:pic>
        <p:nvPicPr>
          <p:cNvPr id="25604" name="Picture 20" descr="27"/>
          <p:cNvPicPr>
            <a:picLocks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08588" y="3465513"/>
            <a:ext cx="3540125" cy="2655887"/>
          </a:xfrm>
        </p:spPr>
      </p:pic>
      <p:pic>
        <p:nvPicPr>
          <p:cNvPr id="25605" name="Picture 22" descr="31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288" y="3467100"/>
            <a:ext cx="3538537" cy="26543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333375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14" descr="23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288" y="333375"/>
            <a:ext cx="4032250" cy="3024188"/>
          </a:xfrm>
        </p:spPr>
      </p:pic>
      <p:pic>
        <p:nvPicPr>
          <p:cNvPr id="26628" name="Picture 17" descr="26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3573463"/>
            <a:ext cx="4032250" cy="3025775"/>
          </a:xfrm>
        </p:spPr>
      </p:pic>
      <p:pic>
        <p:nvPicPr>
          <p:cNvPr id="26629" name="Picture 18" descr="29"/>
          <p:cNvPicPr>
            <a:picLocks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787900" y="3644900"/>
            <a:ext cx="3960813" cy="29718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Diagram 15"/>
          <p:cNvGraphicFramePr>
            <a:graphicFrameLocks/>
          </p:cNvGraphicFramePr>
          <p:nvPr>
            <p:ph/>
          </p:nvPr>
        </p:nvGraphicFramePr>
        <p:xfrm>
          <a:off x="0" y="620713"/>
          <a:ext cx="9144000" cy="6408737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  <p:sp>
        <p:nvSpPr>
          <p:cNvPr id="1045" name="Заголовок 1"/>
          <p:cNvSpPr>
            <a:spLocks/>
          </p:cNvSpPr>
          <p:nvPr/>
        </p:nvSpPr>
        <p:spPr bwMode="auto">
          <a:xfrm>
            <a:off x="250825" y="0"/>
            <a:ext cx="83121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altLang="ru-RU" sz="3000" b="1">
                <a:latin typeface="Calibri" pitchFamily="34" charset="0"/>
              </a:rPr>
              <a:t>Развитие универсальный способностей младших школьников.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0" y="0"/>
            <a:ext cx="9467850" cy="2276475"/>
          </a:xfrm>
        </p:spPr>
        <p:txBody>
          <a:bodyPr/>
          <a:lstStyle/>
          <a:p>
            <a:pPr eaLnBrk="1" hangingPunct="1"/>
            <a:r>
              <a:rPr lang="ru-RU" altLang="ru-RU" sz="3000" b="1" smtClean="0"/>
              <a:t>Исследование установления логических связей и отношений между понятиями, возможности удержания инструкции и выполнения задания до конца, возможности анализа большого количества печатного материала, характер обучаемости. </a:t>
            </a:r>
          </a:p>
        </p:txBody>
      </p:sp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27652" name="Object 4"/>
          <p:cNvGraphicFramePr>
            <a:graphicFrameLocks noChangeAspect="1"/>
          </p:cNvGraphicFramePr>
          <p:nvPr/>
        </p:nvGraphicFramePr>
        <p:xfrm>
          <a:off x="900113" y="2133600"/>
          <a:ext cx="8243887" cy="5087938"/>
        </p:xfrm>
        <a:graphic>
          <a:graphicData uri="http://schemas.openxmlformats.org/presentationml/2006/ole">
            <p:oleObj spid="_x0000_s27652" name="Диаграмма" r:id="rId3" imgW="3886310" imgH="2590890" progId="MSGraph.Chart.8">
              <p:embed/>
            </p:oleObj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7" descr="IMG_2727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1700213"/>
            <a:ext cx="6577012" cy="4932362"/>
          </a:xfrm>
          <a:noFill/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0" y="260350"/>
            <a:ext cx="862488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3400" dirty="0">
                <a:latin typeface="+mn-lt"/>
              </a:rPr>
              <a:t>Ребенок делает  с душой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ru-RU" sz="3400" dirty="0">
                <a:latin typeface="+mn-lt"/>
              </a:rPr>
              <a:t> только то, что ему нравится!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/>
          </p:cNvSpPr>
          <p:nvPr>
            <p:ph type="body" idx="1"/>
          </p:nvPr>
        </p:nvSpPr>
        <p:spPr>
          <a:xfrm>
            <a:off x="323850" y="765175"/>
            <a:ext cx="8569325" cy="460851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altLang="ru-RU" smtClean="0">
                <a:latin typeface="Arial" charset="0"/>
              </a:rPr>
              <a:t>   Задача нашего педагогического проектирования не оставлять без внимания ни  одного ученика, вовлечь всех детей в проектную деятельность, с целью развития у них различных универсальных способностей, активизировать познавательную деятельность.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Таблица 114"/>
          <p:cNvGraphicFramePr>
            <a:graphicFrameLocks noGrp="1"/>
          </p:cNvGraphicFramePr>
          <p:nvPr/>
        </p:nvGraphicFramePr>
        <p:xfrm>
          <a:off x="107950" y="188913"/>
          <a:ext cx="9144000" cy="4318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Педагогическое проектирование сообщества учителей начальных классов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6" name="Таблица 115"/>
          <p:cNvGraphicFramePr>
            <a:graphicFrameLocks noGrp="1"/>
          </p:cNvGraphicFramePr>
          <p:nvPr/>
        </p:nvGraphicFramePr>
        <p:xfrm>
          <a:off x="1835150" y="836613"/>
          <a:ext cx="5173663" cy="401637"/>
        </p:xfrm>
        <a:graphic>
          <a:graphicData uri="http://schemas.openxmlformats.org/drawingml/2006/table">
            <a:tbl>
              <a:tblPr/>
              <a:tblGrid>
                <a:gridCol w="2484438"/>
                <a:gridCol w="2689225"/>
              </a:tblGrid>
              <a:tr h="4016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Классные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Семейные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7" name="Таблица 116"/>
          <p:cNvGraphicFramePr>
            <a:graphicFrameLocks noGrp="1"/>
          </p:cNvGraphicFramePr>
          <p:nvPr/>
        </p:nvGraphicFramePr>
        <p:xfrm>
          <a:off x="0" y="1412875"/>
          <a:ext cx="9144000" cy="6096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Педагогическое проектирование сообщества учителей начальных классов воспитателей детского сада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8" name="Таблица 117"/>
          <p:cNvGraphicFramePr>
            <a:graphicFrameLocks noGrp="1"/>
          </p:cNvGraphicFramePr>
          <p:nvPr/>
        </p:nvGraphicFramePr>
        <p:xfrm>
          <a:off x="755650" y="2276475"/>
          <a:ext cx="7993063" cy="360363"/>
        </p:xfrm>
        <a:graphic>
          <a:graphicData uri="http://schemas.openxmlformats.org/drawingml/2006/table">
            <a:tbl>
              <a:tblPr/>
              <a:tblGrid>
                <a:gridCol w="2524125"/>
                <a:gridCol w="2733675"/>
                <a:gridCol w="2735263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Классные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Групповые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Семейные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19" name="Таблица 118"/>
          <p:cNvGraphicFramePr>
            <a:graphicFrameLocks noGrp="1"/>
          </p:cNvGraphicFramePr>
          <p:nvPr/>
        </p:nvGraphicFramePr>
        <p:xfrm>
          <a:off x="36513" y="2924175"/>
          <a:ext cx="9072562" cy="609600"/>
        </p:xfrm>
        <a:graphic>
          <a:graphicData uri="http://schemas.openxmlformats.org/drawingml/2006/table">
            <a:tbl>
              <a:tblPr/>
              <a:tblGrid>
                <a:gridCol w="9072562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Педагогическое проектирование сообщества учителей начальных классов, воспитателей детского сада, учащихся старших классов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0" name="Таблица 119"/>
          <p:cNvGraphicFramePr>
            <a:graphicFrameLocks noGrp="1"/>
          </p:cNvGraphicFramePr>
          <p:nvPr/>
        </p:nvGraphicFramePr>
        <p:xfrm>
          <a:off x="250825" y="3860800"/>
          <a:ext cx="8893175" cy="609600"/>
        </p:xfrm>
        <a:graphic>
          <a:graphicData uri="http://schemas.openxmlformats.org/drawingml/2006/table">
            <a:tbl>
              <a:tblPr/>
              <a:tblGrid>
                <a:gridCol w="2049463"/>
                <a:gridCol w="2049462"/>
                <a:gridCol w="1844675"/>
                <a:gridCol w="2949575"/>
              </a:tblGrid>
              <a:tr h="504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Классные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Групповые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Семейные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Проекты для младших и вместе с ними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1" name="Таблица 120"/>
          <p:cNvGraphicFramePr>
            <a:graphicFrameLocks noGrp="1"/>
          </p:cNvGraphicFramePr>
          <p:nvPr/>
        </p:nvGraphicFramePr>
        <p:xfrm>
          <a:off x="0" y="4797425"/>
          <a:ext cx="9144000" cy="609600"/>
        </p:xfrm>
        <a:graphic>
          <a:graphicData uri="http://schemas.openxmlformats.org/drawingml/2006/table">
            <a:tbl>
              <a:tblPr/>
              <a:tblGrid>
                <a:gridCol w="9144000"/>
              </a:tblGrid>
              <a:tr h="5762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Педагогическое проектирование сообщества учителей начальных классов, воспитателей детского сада, старшеклассников, учителей старшей школы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22" name="Таблица 121"/>
          <p:cNvGraphicFramePr>
            <a:graphicFrameLocks noGrp="1"/>
          </p:cNvGraphicFramePr>
          <p:nvPr/>
        </p:nvGraphicFramePr>
        <p:xfrm>
          <a:off x="179388" y="5732463"/>
          <a:ext cx="8785225" cy="1052512"/>
        </p:xfrm>
        <a:graphic>
          <a:graphicData uri="http://schemas.openxmlformats.org/drawingml/2006/table">
            <a:tbl>
              <a:tblPr/>
              <a:tblGrid>
                <a:gridCol w="2024062"/>
                <a:gridCol w="2025650"/>
                <a:gridCol w="1822450"/>
                <a:gridCol w="2913063"/>
              </a:tblGrid>
              <a:tr h="6318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Классные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Групповые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Семейные проекты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Проекты для младших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вместе с ними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универсальных учебных действий учащихся начальной школы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24" name="Прямая со стрелкой 123"/>
          <p:cNvCxnSpPr/>
          <p:nvPr/>
        </p:nvCxnSpPr>
        <p:spPr>
          <a:xfrm flipH="1">
            <a:off x="4356100" y="1268413"/>
            <a:ext cx="1008063" cy="73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/>
          <p:nvPr/>
        </p:nvCxnSpPr>
        <p:spPr>
          <a:xfrm>
            <a:off x="4572000" y="692150"/>
            <a:ext cx="647700" cy="73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 стрелкой 128"/>
          <p:cNvCxnSpPr/>
          <p:nvPr/>
        </p:nvCxnSpPr>
        <p:spPr>
          <a:xfrm>
            <a:off x="3132138" y="1268413"/>
            <a:ext cx="1152525" cy="73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 стрелкой 130"/>
          <p:cNvCxnSpPr/>
          <p:nvPr/>
        </p:nvCxnSpPr>
        <p:spPr>
          <a:xfrm flipH="1">
            <a:off x="3492500" y="692150"/>
            <a:ext cx="792163" cy="730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 стрелкой 137"/>
          <p:cNvCxnSpPr/>
          <p:nvPr/>
        </p:nvCxnSpPr>
        <p:spPr>
          <a:xfrm flipH="1">
            <a:off x="2339975" y="2060575"/>
            <a:ext cx="1871663" cy="144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Прямая со стрелкой 139"/>
          <p:cNvCxnSpPr/>
          <p:nvPr/>
        </p:nvCxnSpPr>
        <p:spPr>
          <a:xfrm>
            <a:off x="4427538" y="2060575"/>
            <a:ext cx="0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Прямая со стрелкой 145"/>
          <p:cNvCxnSpPr/>
          <p:nvPr/>
        </p:nvCxnSpPr>
        <p:spPr>
          <a:xfrm>
            <a:off x="4716463" y="2060575"/>
            <a:ext cx="2016125" cy="1444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8686800" cy="1268413"/>
          </a:xfrm>
        </p:spPr>
        <p:txBody>
          <a:bodyPr/>
          <a:lstStyle/>
          <a:p>
            <a:pPr eaLnBrk="1" hangingPunct="1"/>
            <a:r>
              <a:rPr lang="ru-RU" altLang="ru-RU" sz="2200" smtClean="0"/>
              <a:t>Формирование общей культуры, духовно-нравственное, гражданское, социальное, личностное и интеллектуальное развитие.</a:t>
            </a:r>
            <a:br>
              <a:rPr lang="ru-RU" altLang="ru-RU" sz="2200" smtClean="0"/>
            </a:br>
            <a:r>
              <a:rPr lang="ru-RU" altLang="ru-RU" sz="2200" smtClean="0"/>
              <a:t>Индивидуальные и групповые проекты «Война 1812 года».</a:t>
            </a:r>
            <a:endParaRPr lang="ru-RU" altLang="ru-RU" sz="2200" smtClean="0">
              <a:latin typeface="Arial" charset="0"/>
            </a:endParaRPr>
          </a:p>
        </p:txBody>
      </p:sp>
      <p:pic>
        <p:nvPicPr>
          <p:cNvPr id="7171" name="Picture 12" descr="100_9324"/>
          <p:cNvPicPr>
            <a:picLocks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1333500"/>
            <a:ext cx="3465513" cy="2600325"/>
          </a:xfrm>
        </p:spPr>
      </p:pic>
      <p:pic>
        <p:nvPicPr>
          <p:cNvPr id="7172" name="Picture 13" descr="100_9329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641975" y="1387475"/>
            <a:ext cx="3394075" cy="2546350"/>
          </a:xfrm>
        </p:spPr>
      </p:pic>
      <p:pic>
        <p:nvPicPr>
          <p:cNvPr id="7173" name="Picture 18" descr="F:\конференция.фото\100_9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4017963"/>
            <a:ext cx="4427537" cy="279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4" descr="100_93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17463"/>
            <a:ext cx="5076825" cy="3806826"/>
          </a:xfrm>
        </p:spPr>
      </p:pic>
      <p:pic>
        <p:nvPicPr>
          <p:cNvPr id="8195" name="Picture 2" descr="F:\конференция.фото\100_93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00488" y="2924175"/>
            <a:ext cx="5243512" cy="3933825"/>
          </a:xfr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 sz="quarter"/>
          </p:nvPr>
        </p:nvSpPr>
        <p:spPr>
          <a:xfrm>
            <a:off x="179388" y="0"/>
            <a:ext cx="8507412" cy="1052513"/>
          </a:xfrm>
        </p:spPr>
        <p:txBody>
          <a:bodyPr/>
          <a:lstStyle/>
          <a:p>
            <a:pPr eaLnBrk="1" hangingPunct="1"/>
            <a:r>
              <a:rPr lang="ru-RU" altLang="ru-RU" sz="3000" smtClean="0"/>
              <a:t>Обеспечение преемственности начального общего и основного общего образования</a:t>
            </a:r>
          </a:p>
        </p:txBody>
      </p:sp>
      <p:pic>
        <p:nvPicPr>
          <p:cNvPr id="9219" name="Picture 22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363" y="3924300"/>
            <a:ext cx="385127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4" descr="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981075"/>
            <a:ext cx="37433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Содержимое 12" descr="4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981075"/>
            <a:ext cx="382905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9" descr="F:\Кларина\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924300"/>
            <a:ext cx="3756025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Содержимое 11" descr="4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7900" y="260350"/>
            <a:ext cx="4008438" cy="3006725"/>
          </a:xfrm>
        </p:spPr>
      </p:pic>
      <p:pic>
        <p:nvPicPr>
          <p:cNvPr id="10243" name="Содержимое 10" descr="4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333375"/>
            <a:ext cx="3935412" cy="2951163"/>
          </a:xfrm>
        </p:spPr>
      </p:pic>
      <p:pic>
        <p:nvPicPr>
          <p:cNvPr id="10244" name="Picture 18" descr="3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73613" y="3500438"/>
            <a:ext cx="3935412" cy="2952750"/>
          </a:xfrm>
        </p:spPr>
      </p:pic>
      <p:pic>
        <p:nvPicPr>
          <p:cNvPr id="10245" name="Picture 23" descr="4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250825" y="3573463"/>
            <a:ext cx="4141788" cy="3105150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>
          <a:xfrm>
            <a:off x="468313" y="188913"/>
            <a:ext cx="8312150" cy="2952750"/>
          </a:xfrm>
        </p:spPr>
        <p:txBody>
          <a:bodyPr/>
          <a:lstStyle/>
          <a:p>
            <a:pPr eaLnBrk="1" hangingPunct="1"/>
            <a:r>
              <a:rPr lang="ru-RU" altLang="ru-RU" sz="3200" smtClean="0"/>
              <a:t>Развитие познавательных способностей детей старшего дошкольного и младшего школьного возраста в процессе химических экспериментов и наблюдений.</a:t>
            </a:r>
            <a:r>
              <a:rPr lang="ru-RU" altLang="ru-RU" sz="1200" smtClean="0"/>
              <a:t/>
            </a:r>
            <a:br>
              <a:rPr lang="ru-RU" altLang="ru-RU" sz="1200" smtClean="0"/>
            </a:br>
            <a:r>
              <a:rPr lang="ru-RU" altLang="ru-RU" sz="1200" smtClean="0"/>
              <a:t/>
            </a:r>
            <a:br>
              <a:rPr lang="ru-RU" altLang="ru-RU" sz="1200" smtClean="0"/>
            </a:br>
            <a:r>
              <a:rPr lang="ru-RU" altLang="ru-RU" sz="4000" smtClean="0"/>
              <a:t>Создание химической лаборатории.</a:t>
            </a:r>
          </a:p>
        </p:txBody>
      </p:sp>
      <p:pic>
        <p:nvPicPr>
          <p:cNvPr id="11267" name="Рисунок 5" descr="IMG_26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7575" y="3213100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Рисунок 6" descr="IMG_27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3100"/>
            <a:ext cx="44180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1389</TotalTime>
  <Words>352</Words>
  <Application>Microsoft Office PowerPoint</Application>
  <PresentationFormat>Экран (4:3)</PresentationFormat>
  <Paragraphs>71</Paragraphs>
  <Slides>27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Диаграмма Microsoft Graph</vt:lpstr>
      <vt:lpstr>Старшая школа – начальная школа – детский сад вместе!</vt:lpstr>
      <vt:lpstr>Слайд 2</vt:lpstr>
      <vt:lpstr>Слайд 3</vt:lpstr>
      <vt:lpstr>Слайд 4</vt:lpstr>
      <vt:lpstr>Формирование общей культуры, духовно-нравственное, гражданское, социальное, личностное и интеллектуальное развитие. Индивидуальные и групповые проекты «Война 1812 года».</vt:lpstr>
      <vt:lpstr>Слайд 6</vt:lpstr>
      <vt:lpstr>Обеспечение преемственности начального общего и основного общего образования</vt:lpstr>
      <vt:lpstr>Слайд 8</vt:lpstr>
      <vt:lpstr>Развитие познавательных способностей детей старшего дошкольного и младшего школьного возраста в процессе химических экспериментов и наблюдений.  Создание химической лаборатории.</vt:lpstr>
      <vt:lpstr>Слайд 10</vt:lpstr>
      <vt:lpstr>Слайд 11</vt:lpstr>
      <vt:lpstr>Слайд 12</vt:lpstr>
      <vt:lpstr>Расширение представлений о мире, формирование гражданской позиции и патриотическое воспитание.</vt:lpstr>
      <vt:lpstr>   Развитие детской проектной деятельности в начальной школе с помощью инициирования и использования проектов старших классов.    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Исследование установления логических связей и отношений между понятиями, возможности удержания инструкции и выполнения задания до конца, возможности анализа большого количества печатного материала, характер обучаемости. 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Старшая школа – начальная школа – детский сад вместе!</dc:title>
  <dc:creator>kab13</dc:creator>
  <cp:lastModifiedBy>Владимир</cp:lastModifiedBy>
  <cp:revision>48</cp:revision>
  <dcterms:created xsi:type="dcterms:W3CDTF">2012-08-24T08:50:07Z</dcterms:created>
  <dcterms:modified xsi:type="dcterms:W3CDTF">2014-12-08T16:07:07Z</dcterms:modified>
</cp:coreProperties>
</file>